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7"/>
  </p:notesMasterIdLst>
  <p:sldIdLst>
    <p:sldId id="256" r:id="rId3"/>
    <p:sldId id="277" r:id="rId4"/>
    <p:sldId id="265" r:id="rId5"/>
    <p:sldId id="272" r:id="rId6"/>
    <p:sldId id="269" r:id="rId7"/>
    <p:sldId id="262" r:id="rId8"/>
    <p:sldId id="264" r:id="rId9"/>
    <p:sldId id="257" r:id="rId10"/>
    <p:sldId id="267" r:id="rId11"/>
    <p:sldId id="268" r:id="rId12"/>
    <p:sldId id="276" r:id="rId13"/>
    <p:sldId id="274" r:id="rId14"/>
    <p:sldId id="273" r:id="rId15"/>
    <p:sldId id="275" r:id="rId16"/>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77"/>
            <p14:sldId id="265"/>
            <p14:sldId id="272"/>
            <p14:sldId id="269"/>
            <p14:sldId id="262"/>
            <p14:sldId id="264"/>
            <p14:sldId id="257"/>
            <p14:sldId id="267"/>
            <p14:sldId id="268"/>
            <p14:sldId id="276"/>
            <p14:sldId id="274"/>
            <p14:sldId id="273"/>
            <p14:sldId id="275"/>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80" autoAdjust="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604070"/>
          </a:xfrm>
          <a:prstGeom prst="rect">
            <a:avLst/>
          </a:prstGeom>
        </p:spPr>
        <p:txBody>
          <a:bodyPr vert="horz" lIns="93177" tIns="46589" rIns="93177" bIns="46589" rtlCol="0"/>
          <a:lstStyle>
            <a:lvl1pPr algn="r">
              <a:defRPr sz="1200"/>
            </a:lvl1pPr>
          </a:lstStyle>
          <a:p>
            <a:fld id="{EC13577B-6902-467D-A26C-08A0DD5E4E03}" type="datetimeFigureOut">
              <a:rPr lang="en-US" smtClean="0"/>
              <a:pPr/>
              <a:t>5/6/2014</a:t>
            </a:fld>
            <a:endParaRPr lang="en-US"/>
          </a:p>
        </p:txBody>
      </p:sp>
      <p:sp>
        <p:nvSpPr>
          <p:cNvPr id="4" name="Slide Image Placeholder 3"/>
          <p:cNvSpPr>
            <a:spLocks noGrp="1" noRot="1" noChangeAspect="1"/>
          </p:cNvSpPr>
          <p:nvPr>
            <p:ph type="sldImg" idx="2"/>
          </p:nvPr>
        </p:nvSpPr>
        <p:spPr>
          <a:xfrm>
            <a:off x="-104775" y="1504950"/>
            <a:ext cx="7219950" cy="4062413"/>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1435532"/>
            <a:ext cx="3037840" cy="604069"/>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11435532"/>
            <a:ext cx="3037840" cy="604069"/>
          </a:xfrm>
          <a:prstGeom prst="rect">
            <a:avLst/>
          </a:prstGeom>
        </p:spPr>
        <p:txBody>
          <a:bodyPr vert="horz" lIns="93177" tIns="46589" rIns="93177" bIns="46589"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1504950"/>
            <a:ext cx="7219950" cy="40624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4283777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1EA0F-A667-4B49-8422-0062BC55E249}" type="slidenum">
              <a:rPr lang="en-US" smtClean="0"/>
              <a:pPr/>
              <a:t>5</a:t>
            </a:fld>
            <a:endParaRPr lang="en-US"/>
          </a:p>
        </p:txBody>
      </p:sp>
    </p:spTree>
    <p:extLst>
      <p:ext uri="{BB962C8B-B14F-4D97-AF65-F5344CB8AC3E}">
        <p14:creationId xmlns:p14="http://schemas.microsoft.com/office/powerpoint/2010/main" val="2319890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910F93-7B4B-4EC2-933A-DDA9C1812B2F}" type="datetime1">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0A48D-5298-4EAE-9777-1696C8EBFE06}" type="datetime1">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C3861-B655-42FA-BE0F-3AC8BF0B6F13}" type="datetime1">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7FAF5B-F891-41CA-958D-8CF770D9E060}" type="datetime1">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80648C-EE8E-4C0B-808B-6E6C01B4104A}" type="datetime1">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D660EE31-5713-4EFE-BD10-465F7BEEFAA0}" type="datetime1">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A0A90A29-5B4C-44E4-BD88-04D562BC7546}" type="datetime1">
              <a:rPr lang="en-US" smtClean="0"/>
              <a:pPr/>
              <a:t>5/6/2014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30A696-F82F-46AE-9813-6BAAD674BCCC}" type="datetime1">
              <a:rPr lang="en-US" smtClean="0"/>
              <a:pPr/>
              <a:t>5/6/2014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809FA-928B-413B-BE9D-E71E1356F016}" type="datetime1">
              <a:rPr lang="en-US" smtClean="0"/>
              <a:pPr/>
              <a:t>5/6/2014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F90A51-49B5-4DEC-B8B9-E10A16954CAC}" type="datetime1">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D83B4-2A7D-41E6-88DE-632CF60E2C5E}" type="datetime1">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60574-EB66-4527-9380-4139514B398B}" type="datetime1">
              <a:rPr lang="en-US" smtClean="0"/>
              <a:pPr/>
              <a:t>5/6/2014</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FN!R4C1:R13C5" TargetMode="Externa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Debt%20Service%20GTB!R22C1:R28C5" TargetMode="Externa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Debt%20Service%20GTB!R30C1:R34C5" TargetMode="Externa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3.emf"/></Relationships>
</file>

<file path=ppt/slides/_rels/slide14.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Debt%20Service%20GTB!R39C1:R44C5" TargetMode="Externa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Outline!R3C1:R11C7" TargetMode="Externa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C:\Users\Jim\Documents\Jim\Schools\Work%202014\E.Helena%20High%20School%203-14.xlsx!Outline!R12C1:R17C7" TargetMode="Externa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file:///C:\Users\Jim\Documents\Jim\Schools\Work%202014\E.Helena%20High%20School%203-14.xlsx!Map!R5C1:R28C14" TargetMode="External"/></Relationships>
</file>

<file path=ppt/slides/_rels/slide4.xml.rels><?xml version="1.0" encoding="UTF-8" standalone="yes"?>
<Relationships xmlns="http://schemas.openxmlformats.org/package/2006/relationships"><Relationship Id="rId3" Type="http://schemas.openxmlformats.org/officeDocument/2006/relationships/oleObject" Target="file:///C:\Users\Jim\Documents\Jim\Schools\Work%202014\ALLYEARS91_14%20Jim.xls!Chart1!%5bALLYEARS91_14%20Jim.xls%5dChart1%20Chart%201"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file:///C:\Users\Jim\Documents\Jim\Schools\Work%202014\E.Helena%20High%20School%203-14.xlsx!Assume!R3C1:R13C3" TargetMode="External"/></Relationships>
</file>

<file path=ppt/slides/_rels/slide6.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K-12%20Chart1!R1C2:R19C7"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Mill%20Impact!R1C1:R9C7" TargetMode="Externa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K-12%20Chart%202!R3C2:R19C7"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oleObject" Target="file:///C:\Users\Jim\Documents\Jim\Schools\Work%202014\E.Helena%20High%20School%203-14.xlsx!Mill%20Impact!R11C1:R20C7" TargetMode="Externa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980" y="2252901"/>
            <a:ext cx="10515600" cy="2387600"/>
          </a:xfrm>
        </p:spPr>
        <p:txBody>
          <a:bodyPr>
            <a:normAutofit fontScale="90000"/>
          </a:bodyPr>
          <a:lstStyle/>
          <a:p>
            <a:pPr algn="ctr"/>
            <a:r>
              <a:rPr lang="en-US" sz="4900" dirty="0" smtClean="0"/>
              <a:t>Taxpayer Impact of Creation of a New High School and K-12 District in East Helena.</a:t>
            </a:r>
            <a:br>
              <a:rPr lang="en-US" sz="4900" dirty="0" smtClean="0"/>
            </a:br>
            <a:r>
              <a:rPr lang="en-US" sz="3600" dirty="0" smtClean="0"/>
              <a:t>Jim Standaert</a:t>
            </a:r>
            <a:br>
              <a:rPr lang="en-US" sz="3600" dirty="0" smtClean="0"/>
            </a:br>
            <a:r>
              <a:rPr lang="en-US" sz="3600" dirty="0" smtClean="0"/>
              <a:t>May 5, 2014</a:t>
            </a:r>
            <a:br>
              <a:rPr lang="en-US" sz="3600" dirty="0" smtClean="0"/>
            </a:br>
            <a:r>
              <a:rPr lang="en-US" sz="3600" dirty="0" smtClean="0"/>
              <a:t>443-0620 - jestandaert@yahoo.com</a:t>
            </a:r>
            <a:endParaRPr lang="en-US" sz="3600" dirty="0"/>
          </a:p>
        </p:txBody>
      </p:sp>
      <p:sp>
        <p:nvSpPr>
          <p:cNvPr id="3" name="Title 1"/>
          <p:cNvSpPr txBox="1">
            <a:spLocks/>
          </p:cNvSpPr>
          <p:nvPr/>
        </p:nvSpPr>
        <p:spPr>
          <a:xfrm>
            <a:off x="799011" y="5045470"/>
            <a:ext cx="10515600" cy="1059116"/>
          </a:xfrm>
          <a:prstGeom prst="rect">
            <a:avLst/>
          </a:prstGeom>
        </p:spPr>
        <p:txBody>
          <a:bodyPr vert="horz" lIns="91440" tIns="45720" rIns="91440" bIns="45720" rtlCol="0" anchor="b">
            <a:normAutofit fontScale="97500"/>
          </a:bodyPr>
          <a:lstStyle>
            <a:lvl1pPr algn="l" defTabSz="914400" rtl="0" eaLnBrk="1" latinLnBrk="0" hangingPunct="1">
              <a:spcBef>
                <a:spcPct val="0"/>
              </a:spcBef>
              <a:buNone/>
              <a:defRPr sz="5400" kern="1200">
                <a:solidFill>
                  <a:schemeClr val="bg1"/>
                </a:solidFill>
                <a:latin typeface="+mj-lt"/>
                <a:ea typeface="+mj-ea"/>
                <a:cs typeface="+mj-cs"/>
              </a:defRPr>
            </a:lvl1pPr>
          </a:lstStyle>
          <a:p>
            <a:r>
              <a:rPr lang="en-US" dirty="0" smtClean="0"/>
              <a:t>T</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pPr/>
              <a:t>1</a:t>
            </a:fld>
            <a:endParaRPr lang="en-US"/>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Fiscal </a:t>
            </a:r>
            <a:r>
              <a:rPr lang="en-US" dirty="0"/>
              <a:t>Impact of Creation of New E. Helena K-12 District </a:t>
            </a:r>
          </a:p>
        </p:txBody>
      </p:sp>
      <p:sp>
        <p:nvSpPr>
          <p:cNvPr id="3" name="Slide Number Placeholder 2"/>
          <p:cNvSpPr>
            <a:spLocks noGrp="1"/>
          </p:cNvSpPr>
          <p:nvPr>
            <p:ph type="sldNum" sz="quarter" idx="12"/>
          </p:nvPr>
        </p:nvSpPr>
        <p:spPr/>
        <p:txBody>
          <a:bodyPr/>
          <a:lstStyle/>
          <a:p>
            <a:fld id="{9860EDB8-5305-433F-BE41-D7A86D811DB3}" type="slidenum">
              <a:rPr lang="en-US" smtClean="0"/>
              <a:pPr/>
              <a:t>10</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32277985"/>
              </p:ext>
            </p:extLst>
          </p:nvPr>
        </p:nvGraphicFramePr>
        <p:xfrm>
          <a:off x="3040063" y="1655763"/>
          <a:ext cx="6219825" cy="4827587"/>
        </p:xfrm>
        <a:graphic>
          <a:graphicData uri="http://schemas.openxmlformats.org/presentationml/2006/ole">
            <mc:AlternateContent xmlns:mc="http://schemas.openxmlformats.org/markup-compatibility/2006">
              <mc:Choice xmlns:v="urn:schemas-microsoft-com:vml" Requires="v">
                <p:oleObj spid="_x0000_s6175" name="Worksheet" r:id="rId3" imgW="3743440" imgH="2904964" progId="Excel.Sheet.12">
                  <p:link updateAutomatic="1"/>
                </p:oleObj>
              </mc:Choice>
              <mc:Fallback>
                <p:oleObj name="Worksheet" r:id="rId3" imgW="3743440" imgH="2904964" progId="Excel.Sheet.12">
                  <p:link updateAutomatic="1"/>
                  <p:pic>
                    <p:nvPicPr>
                      <p:cNvPr id="0"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0063" y="1655763"/>
                        <a:ext cx="6219825" cy="4827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04955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State Costs go up in the Long Run</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pPr/>
              <a:t>11</a:t>
            </a:fld>
            <a:endParaRPr lang="en-US"/>
          </a:p>
        </p:txBody>
      </p:sp>
      <p:sp>
        <p:nvSpPr>
          <p:cNvPr id="6" name="Content Placeholder 5"/>
          <p:cNvSpPr>
            <a:spLocks noGrp="1"/>
          </p:cNvSpPr>
          <p:nvPr>
            <p:ph idx="1"/>
          </p:nvPr>
        </p:nvSpPr>
        <p:spPr>
          <a:xfrm>
            <a:off x="1018505" y="1606941"/>
            <a:ext cx="9130047" cy="4351338"/>
          </a:xfrm>
        </p:spPr>
        <p:txBody>
          <a:bodyPr>
            <a:noAutofit/>
          </a:bodyPr>
          <a:lstStyle/>
          <a:p>
            <a:pPr marL="342900" indent="-342900">
              <a:buAutoNum type="arabicParenR"/>
            </a:pPr>
            <a:r>
              <a:rPr lang="en-US" b="1" dirty="0" smtClean="0">
                <a:latin typeface="Times New Roman" panose="02020603050405020304" pitchFamily="18" charset="0"/>
                <a:cs typeface="Times New Roman" panose="02020603050405020304" pitchFamily="18" charset="0"/>
              </a:rPr>
              <a:t>East Helena HS will receive a new Basic Entitlement that is greater than the reduction in the basic entitlement that Helena HS will experience ($290,000 for E. Helena HS vs loss of $84,000 for Helena HS).  The state’s share will increase commensurately.</a:t>
            </a:r>
          </a:p>
          <a:p>
            <a:pPr marL="342900" indent="-342900">
              <a:buAutoNum type="arabicParenR"/>
            </a:pPr>
            <a:r>
              <a:rPr lang="en-US" b="1" dirty="0" smtClean="0">
                <a:latin typeface="Times New Roman" panose="02020603050405020304" pitchFamily="18" charset="0"/>
                <a:cs typeface="Times New Roman" panose="02020603050405020304" pitchFamily="18" charset="0"/>
              </a:rPr>
              <a:t>The per-ANB entitlement for East Helena HS is larger than it is for Helena HS, because the decrement for East Helena HS is smaller than for Helena HS.</a:t>
            </a:r>
          </a:p>
          <a:p>
            <a:pPr marL="342900" indent="-342900">
              <a:buFont typeface="Arial" panose="020B0604020202020204" pitchFamily="34" charset="0"/>
              <a:buAutoNum type="arabicParenR"/>
            </a:pPr>
            <a:r>
              <a:rPr lang="en-US" b="1" dirty="0">
                <a:latin typeface="Times New Roman" panose="02020603050405020304" pitchFamily="18" charset="0"/>
                <a:cs typeface="Times New Roman" panose="02020603050405020304" pitchFamily="18" charset="0"/>
              </a:rPr>
              <a:t>Each Helena student </a:t>
            </a:r>
            <a:r>
              <a:rPr lang="en-US" b="1" dirty="0" smtClean="0">
                <a:latin typeface="Times New Roman" panose="02020603050405020304" pitchFamily="18" charset="0"/>
                <a:cs typeface="Times New Roman" panose="02020603050405020304" pitchFamily="18" charset="0"/>
              </a:rPr>
              <a:t>not counted </a:t>
            </a:r>
            <a:r>
              <a:rPr lang="en-US" b="1" dirty="0">
                <a:latin typeface="Times New Roman" panose="02020603050405020304" pitchFamily="18" charset="0"/>
                <a:cs typeface="Times New Roman" panose="02020603050405020304" pitchFamily="18" charset="0"/>
              </a:rPr>
              <a:t>would have given Helena HS $6,155 per ANB in budget authority in FY 2014.  The average student in the new East Helena High school will receive $6,290 per ANB in budget authority, an increase of $135 per ANB.  The state’s share will increase commensurately.</a:t>
            </a:r>
          </a:p>
          <a:p>
            <a:pPr marL="342900" indent="-342900">
              <a:buAutoNum type="arabicParenR"/>
            </a:pPr>
            <a:r>
              <a:rPr lang="en-US" b="1" dirty="0" smtClean="0">
                <a:latin typeface="Times New Roman" panose="02020603050405020304" pitchFamily="18" charset="0"/>
                <a:cs typeface="Times New Roman" panose="02020603050405020304" pitchFamily="18" charset="0"/>
              </a:rPr>
              <a:t>East Helena’s taxable value per student is lower than it is for Helena HS.  Therefore state GTB per student will be higher for East Helena HS than it is for Helena HS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2949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Debt Service Guaranteed Tax Base Aid </a:t>
            </a:r>
          </a:p>
        </p:txBody>
      </p:sp>
      <p:sp>
        <p:nvSpPr>
          <p:cNvPr id="4" name="Slide Number Placeholder 3"/>
          <p:cNvSpPr>
            <a:spLocks noGrp="1"/>
          </p:cNvSpPr>
          <p:nvPr>
            <p:ph type="sldNum" sz="quarter" idx="12"/>
          </p:nvPr>
        </p:nvSpPr>
        <p:spPr/>
        <p:txBody>
          <a:bodyPr/>
          <a:lstStyle/>
          <a:p>
            <a:fld id="{9860EDB8-5305-433F-BE41-D7A86D811DB3}" type="slidenum">
              <a:rPr lang="en-US" smtClean="0"/>
              <a:pPr/>
              <a:t>12</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042916619"/>
              </p:ext>
            </p:extLst>
          </p:nvPr>
        </p:nvGraphicFramePr>
        <p:xfrm>
          <a:off x="721216" y="1731153"/>
          <a:ext cx="10331030" cy="4064340"/>
        </p:xfrm>
        <a:graphic>
          <a:graphicData uri="http://schemas.openxmlformats.org/presentationml/2006/ole">
            <mc:AlternateContent xmlns:mc="http://schemas.openxmlformats.org/markup-compatibility/2006">
              <mc:Choice xmlns:v="urn:schemas-microsoft-com:vml" Requires="v">
                <p:oleObj spid="_x0000_s10269" name="Worksheet" r:id="rId3" imgW="4914820" imgH="1933626" progId="Excel.Sheet.12">
                  <p:link updateAutomatic="1"/>
                </p:oleObj>
              </mc:Choice>
              <mc:Fallback>
                <p:oleObj name="Worksheet" r:id="rId3" imgW="4914820" imgH="1933626" progId="Excel.Sheet.12">
                  <p:link updateAutomatic="1"/>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216" y="1731153"/>
                        <a:ext cx="10331030" cy="40643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66795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Debt Service Guaranteed Tax Base Aid </a:t>
            </a:r>
          </a:p>
        </p:txBody>
      </p:sp>
      <p:sp>
        <p:nvSpPr>
          <p:cNvPr id="4" name="Slide Number Placeholder 3"/>
          <p:cNvSpPr>
            <a:spLocks noGrp="1"/>
          </p:cNvSpPr>
          <p:nvPr>
            <p:ph type="sldNum" sz="quarter" idx="12"/>
          </p:nvPr>
        </p:nvSpPr>
        <p:spPr/>
        <p:txBody>
          <a:bodyPr/>
          <a:lstStyle/>
          <a:p>
            <a:fld id="{9860EDB8-5305-433F-BE41-D7A86D811DB3}" type="slidenum">
              <a:rPr lang="en-US" smtClean="0"/>
              <a:pPr/>
              <a:t>13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4223031282"/>
              </p:ext>
            </p:extLst>
          </p:nvPr>
        </p:nvGraphicFramePr>
        <p:xfrm>
          <a:off x="604434" y="2189409"/>
          <a:ext cx="10699669" cy="3296991"/>
        </p:xfrm>
        <a:graphic>
          <a:graphicData uri="http://schemas.openxmlformats.org/presentationml/2006/ole">
            <mc:AlternateContent xmlns:mc="http://schemas.openxmlformats.org/markup-compatibility/2006">
              <mc:Choice xmlns:v="urn:schemas-microsoft-com:vml" Requires="v">
                <p:oleObj spid="_x0000_s11293" name="Worksheet" r:id="rId3" imgW="4914820" imgH="1514322" progId="Excel.Sheet.12">
                  <p:link updateAutomatic="1"/>
                </p:oleObj>
              </mc:Choice>
              <mc:Fallback>
                <p:oleObj name="Worksheet" r:id="rId3" imgW="4914820" imgH="1514322" progId="Excel.Sheet.12">
                  <p:link updateAutomatic="1"/>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434" y="2189409"/>
                        <a:ext cx="10699669" cy="32969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16864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Bonded Indebtedness Capacity </a:t>
            </a:r>
          </a:p>
        </p:txBody>
      </p:sp>
      <p:sp>
        <p:nvSpPr>
          <p:cNvPr id="4" name="Slide Number Placeholder 3"/>
          <p:cNvSpPr>
            <a:spLocks noGrp="1"/>
          </p:cNvSpPr>
          <p:nvPr>
            <p:ph type="sldNum" sz="quarter" idx="12"/>
          </p:nvPr>
        </p:nvSpPr>
        <p:spPr/>
        <p:txBody>
          <a:bodyPr/>
          <a:lstStyle/>
          <a:p>
            <a:fld id="{9860EDB8-5305-433F-BE41-D7A86D811DB3}" type="slidenum">
              <a:rPr lang="en-US" smtClean="0"/>
              <a:pPr/>
              <a:t>14</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255885133"/>
              </p:ext>
            </p:extLst>
          </p:nvPr>
        </p:nvGraphicFramePr>
        <p:xfrm>
          <a:off x="744998" y="2287234"/>
          <a:ext cx="10608802" cy="3392350"/>
        </p:xfrm>
        <a:graphic>
          <a:graphicData uri="http://schemas.openxmlformats.org/presentationml/2006/ole">
            <mc:AlternateContent xmlns:mc="http://schemas.openxmlformats.org/markup-compatibility/2006">
              <mc:Choice xmlns:v="urn:schemas-microsoft-com:vml" Requires="v">
                <p:oleObj spid="_x0000_s12316" name="Worksheet" r:id="rId3" imgW="4914820" imgH="1571637" progId="Excel.Sheet.12">
                  <p:link updateAutomatic="1"/>
                </p:oleObj>
              </mc:Choice>
              <mc:Fallback>
                <p:oleObj name="Worksheet" r:id="rId3" imgW="4914820" imgH="1571637" progId="Excel.Sheet.12">
                  <p:link updateAutomatic="1"/>
                  <p:pic>
                    <p:nvPicPr>
                      <p:cNvPr id="0"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998" y="2287234"/>
                        <a:ext cx="10608802" cy="339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92501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5" name="Slide Number Placeholder 4"/>
          <p:cNvSpPr>
            <a:spLocks noGrp="1"/>
          </p:cNvSpPr>
          <p:nvPr>
            <p:ph type="sldNum" sz="quarter" idx="12"/>
          </p:nvPr>
        </p:nvSpPr>
        <p:spPr/>
        <p:txBody>
          <a:bodyPr/>
          <a:lstStyle/>
          <a:p>
            <a:fld id="{9860EDB8-5305-433F-BE41-D7A86D811DB3}" type="slidenum">
              <a:rPr lang="en-US" smtClean="0"/>
              <a:pPr/>
              <a:t>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616132097"/>
              </p:ext>
            </p:extLst>
          </p:nvPr>
        </p:nvGraphicFramePr>
        <p:xfrm>
          <a:off x="900113" y="1819275"/>
          <a:ext cx="5119687" cy="3324225"/>
        </p:xfrm>
        <a:graphic>
          <a:graphicData uri="http://schemas.openxmlformats.org/presentationml/2006/ole">
            <mc:AlternateContent xmlns:mc="http://schemas.openxmlformats.org/markup-compatibility/2006">
              <mc:Choice xmlns:v="urn:schemas-microsoft-com:vml" Requires="v">
                <p:oleObj spid="_x0000_s14354" name="Worksheet" r:id="rId3" imgW="3990840" imgH="2590863" progId="Excel.Sheet.12">
                  <p:link updateAutomatic="1"/>
                </p:oleObj>
              </mc:Choice>
              <mc:Fallback>
                <p:oleObj name="Worksheet" r:id="rId3" imgW="3990840" imgH="2590863" progId="Excel.Sheet.12">
                  <p:link updateAutomatic="1"/>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1819275"/>
                        <a:ext cx="5119687" cy="332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35653915"/>
              </p:ext>
            </p:extLst>
          </p:nvPr>
        </p:nvGraphicFramePr>
        <p:xfrm>
          <a:off x="6172200" y="1825625"/>
          <a:ext cx="5193143" cy="2553192"/>
        </p:xfrm>
        <a:graphic>
          <a:graphicData uri="http://schemas.openxmlformats.org/presentationml/2006/ole">
            <mc:AlternateContent xmlns:mc="http://schemas.openxmlformats.org/markup-compatibility/2006">
              <mc:Choice xmlns:v="urn:schemas-microsoft-com:vml" Requires="v">
                <p:oleObj spid="_x0000_s14355" name="Worksheet" r:id="rId5" imgW="3990840" imgH="1962284" progId="Excel.Sheet.12">
                  <p:link updateAutomatic="1"/>
                </p:oleObj>
              </mc:Choice>
              <mc:Fallback>
                <p:oleObj name="Worksheet" r:id="rId5" imgW="3990840" imgH="1962284" progId="Excel.Sheet.12">
                  <p:link updateAutomatic="1"/>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0" y="1825625"/>
                        <a:ext cx="5193143" cy="25531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65626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Very Rough Map of Current Helena HS and E. Helena Elementary</a:t>
            </a:r>
            <a:endParaRPr lang="en-US" dirty="0"/>
          </a:p>
        </p:txBody>
      </p:sp>
      <p:sp>
        <p:nvSpPr>
          <p:cNvPr id="3" name="Slide Number Placeholder 2"/>
          <p:cNvSpPr>
            <a:spLocks noGrp="1"/>
          </p:cNvSpPr>
          <p:nvPr>
            <p:ph type="sldNum" sz="quarter" idx="12"/>
          </p:nvPr>
        </p:nvSpPr>
        <p:spPr/>
        <p:txBody>
          <a:bodyPr/>
          <a:lstStyle/>
          <a:p>
            <a:fld id="{9860EDB8-5305-433F-BE41-D7A86D811DB3}" type="slidenum">
              <a:rPr lang="en-US" smtClean="0"/>
              <a:pPr/>
              <a:t>3</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560652608"/>
              </p:ext>
            </p:extLst>
          </p:nvPr>
        </p:nvGraphicFramePr>
        <p:xfrm>
          <a:off x="1906588" y="1646238"/>
          <a:ext cx="7561262" cy="5043487"/>
        </p:xfrm>
        <a:graphic>
          <a:graphicData uri="http://schemas.openxmlformats.org/presentationml/2006/ole">
            <mc:AlternateContent xmlns:mc="http://schemas.openxmlformats.org/markup-compatibility/2006">
              <mc:Choice xmlns:v="urn:schemas-microsoft-com:vml" Requires="v">
                <p:oleObj spid="_x0000_s8225" name="Worksheet" r:id="rId4" imgW="6924572" imgH="4619511" progId="Excel.Sheet.12">
                  <p:link updateAutomatic="1"/>
                </p:oleObj>
              </mc:Choice>
              <mc:Fallback>
                <p:oleObj name="Worksheet" r:id="rId4" imgW="6924572" imgH="4619511" progId="Excel.Sheet.12">
                  <p:link updateAutomatic="1"/>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6588" y="1646238"/>
                        <a:ext cx="7561262" cy="5043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Picture 5" descr="http://www.lccountymt.gov/fileadmin/user_upload/GIS/CompPlanMaps/PDF/School_Districts/LewisandC - Internet Explore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147217"/>
            <a:ext cx="12192000" cy="6563566"/>
          </a:xfrm>
          <a:prstGeom prst="rect">
            <a:avLst/>
          </a:prstGeom>
        </p:spPr>
      </p:pic>
    </p:spTree>
    <p:extLst>
      <p:ext uri="{BB962C8B-B14F-4D97-AF65-F5344CB8AC3E}">
        <p14:creationId xmlns:p14="http://schemas.microsoft.com/office/powerpoint/2010/main" val="2478572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Taxable Value Helena HS, Helena Elem &amp; E. Helena Elem 1994 - 2014</a:t>
            </a:r>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pPr/>
              <a:t>4</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085514568"/>
              </p:ext>
            </p:extLst>
          </p:nvPr>
        </p:nvGraphicFramePr>
        <p:xfrm>
          <a:off x="614363" y="1555750"/>
          <a:ext cx="11191875" cy="4791075"/>
        </p:xfrm>
        <a:graphic>
          <a:graphicData uri="http://schemas.openxmlformats.org/presentationml/2006/ole">
            <mc:AlternateContent xmlns:mc="http://schemas.openxmlformats.org/markup-compatibility/2006">
              <mc:Choice xmlns:v="urn:schemas-microsoft-com:vml" Requires="v">
                <p:oleObj spid="_x0000_s9245" name="Worksheet" r:id="rId3" imgW="8991647" imgH="3848021" progId="Excel.Sheet.8">
                  <p:link updateAutomatic="1"/>
                </p:oleObj>
              </mc:Choice>
              <mc:Fallback>
                <p:oleObj name="Worksheet" r:id="rId3" imgW="8991647" imgH="3848021" progId="Excel.Sheet.8">
                  <p:link updateAutomatic="1"/>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3" y="1555750"/>
                        <a:ext cx="11191875" cy="4791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0356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Slide Number Placeholder 2"/>
          <p:cNvSpPr>
            <a:spLocks noGrp="1"/>
          </p:cNvSpPr>
          <p:nvPr>
            <p:ph type="sldNum" sz="quarter" idx="12"/>
          </p:nvPr>
        </p:nvSpPr>
        <p:spPr/>
        <p:txBody>
          <a:bodyPr/>
          <a:lstStyle/>
          <a:p>
            <a:fld id="{9860EDB8-5305-433F-BE41-D7A86D811DB3}" type="slidenum">
              <a:rPr lang="en-US" smtClean="0"/>
              <a:pPr/>
              <a:t>5</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1490431127"/>
              </p:ext>
            </p:extLst>
          </p:nvPr>
        </p:nvGraphicFramePr>
        <p:xfrm>
          <a:off x="282575" y="1776413"/>
          <a:ext cx="11301413" cy="3917950"/>
        </p:xfrm>
        <a:graphic>
          <a:graphicData uri="http://schemas.openxmlformats.org/presentationml/2006/ole">
            <mc:AlternateContent xmlns:mc="http://schemas.openxmlformats.org/markup-compatibility/2006">
              <mc:Choice xmlns:v="urn:schemas-microsoft-com:vml" Requires="v">
                <p:oleObj spid="_x0000_s7198" name="Worksheet" r:id="rId4" imgW="7638865" imgH="2647801" progId="Excel.Sheet.12">
                  <p:link updateAutomatic="1"/>
                </p:oleObj>
              </mc:Choice>
              <mc:Fallback>
                <p:oleObj name="Worksheet" r:id="rId4" imgW="7638865" imgH="2647801" progId="Excel.Sheet.12">
                  <p:link updateAutomatic="1"/>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575" y="1776413"/>
                        <a:ext cx="11301413" cy="391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60554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General Fund Budgets – FY 2014 – Lowest Taxpayer Impact</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591722229"/>
              </p:ext>
            </p:extLst>
          </p:nvPr>
        </p:nvGraphicFramePr>
        <p:xfrm>
          <a:off x="1620838" y="1462088"/>
          <a:ext cx="9299575" cy="5105400"/>
        </p:xfrm>
        <a:graphic>
          <a:graphicData uri="http://schemas.openxmlformats.org/presentationml/2006/ole">
            <mc:AlternateContent xmlns:mc="http://schemas.openxmlformats.org/markup-compatibility/2006">
              <mc:Choice xmlns:v="urn:schemas-microsoft-com:vml" Requires="v">
                <p:oleObj spid="_x0000_s1074" name="Worksheet" r:id="rId3" imgW="10563168" imgH="5800878" progId="Excel.Sheet.12">
                  <p:link updateAutomatic="1"/>
                </p:oleObj>
              </mc:Choice>
              <mc:Fallback>
                <p:oleObj name="Worksheet" r:id="rId3" imgW="10563168" imgH="5800878" progId="Excel.Sheet.12">
                  <p:link updateAutomatic="1"/>
                  <p:pic>
                    <p:nvPicPr>
                      <p:cNvPr id="0"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20838" y="1462088"/>
                        <a:ext cx="9299575" cy="510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9860EDB8-5305-433F-BE41-D7A86D811DB3}" type="slidenum">
              <a:rPr lang="en-US" smtClean="0"/>
              <a:pPr/>
              <a:t>6</a:t>
            </a:fld>
            <a:endParaRPr lang="en-US"/>
          </a:p>
        </p:txBody>
      </p:sp>
    </p:spTree>
    <p:extLst>
      <p:ext uri="{BB962C8B-B14F-4D97-AF65-F5344CB8AC3E}">
        <p14:creationId xmlns:p14="http://schemas.microsoft.com/office/powerpoint/2010/main" val="209073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New East Helena High School – Mill Change Summary</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699340215"/>
              </p:ext>
            </p:extLst>
          </p:nvPr>
        </p:nvGraphicFramePr>
        <p:xfrm>
          <a:off x="604433" y="1703008"/>
          <a:ext cx="11295645" cy="3546942"/>
        </p:xfrm>
        <a:graphic>
          <a:graphicData uri="http://schemas.openxmlformats.org/presentationml/2006/ole">
            <mc:AlternateContent xmlns:mc="http://schemas.openxmlformats.org/markup-compatibility/2006">
              <mc:Choice xmlns:v="urn:schemas-microsoft-com:vml" Requires="v">
                <p:oleObj spid="_x0000_s3110" name="Worksheet" r:id="rId3" imgW="7886643" imgH="2476610" progId="Excel.Sheet.12">
                  <p:link updateAutomatic="1"/>
                </p:oleObj>
              </mc:Choice>
              <mc:Fallback>
                <p:oleObj name="Worksheet" r:id="rId3" imgW="7886643" imgH="2476610" progId="Excel.Sheet.12">
                  <p:link updateAutomatic="1"/>
                  <p:pic>
                    <p:nvPicPr>
                      <p:cNvPr id="0"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433" y="1703008"/>
                        <a:ext cx="11295645" cy="3546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9860EDB8-5305-433F-BE41-D7A86D811DB3}" type="slidenum">
              <a:rPr lang="en-US" smtClean="0"/>
              <a:pPr/>
              <a:t>7</a:t>
            </a:fld>
            <a:endParaRPr lang="en-US"/>
          </a:p>
        </p:txBody>
      </p:sp>
    </p:spTree>
    <p:extLst>
      <p:ext uri="{BB962C8B-B14F-4D97-AF65-F5344CB8AC3E}">
        <p14:creationId xmlns:p14="http://schemas.microsoft.com/office/powerpoint/2010/main" val="1531532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General Fund Budgets – FY 2014 - Highest Taxpayer Impact (without a Vote)</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1341212846"/>
              </p:ext>
            </p:extLst>
          </p:nvPr>
        </p:nvGraphicFramePr>
        <p:xfrm>
          <a:off x="790575" y="1323975"/>
          <a:ext cx="10312400" cy="5513388"/>
        </p:xfrm>
        <a:graphic>
          <a:graphicData uri="http://schemas.openxmlformats.org/presentationml/2006/ole">
            <mc:AlternateContent xmlns:mc="http://schemas.openxmlformats.org/markup-compatibility/2006">
              <mc:Choice xmlns:v="urn:schemas-microsoft-com:vml" Requires="v">
                <p:oleObj spid="_x0000_s2095" name="Worksheet" r:id="rId3" imgW="10563168" imgH="5648164" progId="Excel.Sheet.12">
                  <p:link updateAutomatic="1"/>
                </p:oleObj>
              </mc:Choice>
              <mc:Fallback>
                <p:oleObj name="Worksheet" r:id="rId3" imgW="10563168" imgH="5648164" progId="Excel.Sheet.12">
                  <p:link updateAutomatic="1"/>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575" y="1323975"/>
                        <a:ext cx="10312400" cy="551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9860EDB8-5305-433F-BE41-D7A86D811DB3}" type="slidenum">
              <a:rPr lang="en-US" smtClean="0"/>
              <a:pPr/>
              <a:t>8</a:t>
            </a:fld>
            <a:endParaRPr lang="en-US"/>
          </a:p>
        </p:txBody>
      </p:sp>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New East Helena High School – Mill Change Summary –Highest Taxpayer Impact (without a vote)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491271891"/>
              </p:ext>
            </p:extLst>
          </p:nvPr>
        </p:nvGraphicFramePr>
        <p:xfrm>
          <a:off x="746975" y="2271467"/>
          <a:ext cx="10966376" cy="4026303"/>
        </p:xfrm>
        <a:graphic>
          <a:graphicData uri="http://schemas.openxmlformats.org/presentationml/2006/ole">
            <mc:AlternateContent xmlns:mc="http://schemas.openxmlformats.org/markup-compatibility/2006">
              <mc:Choice xmlns:v="urn:schemas-microsoft-com:vml" Requires="v">
                <p:oleObj spid="_x0000_s5158" name="Worksheet" r:id="rId3" imgW="7886643" imgH="2895537" progId="Excel.Sheet.12">
                  <p:link updateAutomatic="1"/>
                </p:oleObj>
              </mc:Choice>
              <mc:Fallback>
                <p:oleObj name="Worksheet" r:id="rId3" imgW="7886643" imgH="2895537" progId="Excel.Sheet.12">
                  <p:link updateAutomatic="1"/>
                  <p:pic>
                    <p:nvPicPr>
                      <p:cNvPr id="0" name="Picture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975" y="2271467"/>
                        <a:ext cx="10966376" cy="4026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9860EDB8-5305-433F-BE41-D7A86D811DB3}" type="slidenum">
              <a:rPr lang="en-US" smtClean="0"/>
              <a:pPr/>
              <a:t>9</a:t>
            </a:fld>
            <a:endParaRPr lang="en-US"/>
          </a:p>
        </p:txBody>
      </p:sp>
    </p:spTree>
    <p:extLst>
      <p:ext uri="{BB962C8B-B14F-4D97-AF65-F5344CB8AC3E}">
        <p14:creationId xmlns:p14="http://schemas.microsoft.com/office/powerpoint/2010/main" val="30534330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1105</TotalTime>
  <Words>325</Words>
  <Application>Microsoft Office PowerPoint</Application>
  <PresentationFormat>Custom</PresentationFormat>
  <Paragraphs>36</Paragraphs>
  <Slides>14</Slides>
  <Notes>3</Notes>
  <HiddenSlides>0</HiddenSlides>
  <MMClips>0</MMClips>
  <ScaleCrop>false</ScaleCrop>
  <HeadingPairs>
    <vt:vector size="6" baseType="variant">
      <vt:variant>
        <vt:lpstr>Theme</vt:lpstr>
      </vt:variant>
      <vt:variant>
        <vt:i4>1</vt:i4>
      </vt:variant>
      <vt:variant>
        <vt:lpstr>Links</vt:lpstr>
      </vt:variant>
      <vt:variant>
        <vt:i4>13</vt:i4>
      </vt:variant>
      <vt:variant>
        <vt:lpstr>Slide Titles</vt:lpstr>
      </vt:variant>
      <vt:variant>
        <vt:i4>14</vt:i4>
      </vt:variant>
    </vt:vector>
  </HeadingPairs>
  <TitlesOfParts>
    <vt:vector size="28" baseType="lpstr">
      <vt:lpstr>WelcomeDoc</vt:lpstr>
      <vt:lpstr>C:\Users\Jim\Documents\Jim\Schools\Work 2014\E.Helena High School 3-14.xlsx!Outline!R3C1:R11C7</vt:lpstr>
      <vt:lpstr>C:\Users\Jim\Documents\Jim\Schools\Work 2014\E.Helena High School 3-14.xlsx!Outline!R12C1:R17C7</vt:lpstr>
      <vt:lpstr>C:\Users\Jim\Documents\Jim\Schools\Work 2014\E.Helena High School 3-14.xlsx!Map!R5C1:R28C14</vt:lpstr>
      <vt:lpstr>C:\Users\Jim\Documents\Jim\Schools\Work 2014\ALLYEARS91_14 Jim.xls!Chart1![ALLYEARS91_14 Jim.xls]Chart1 Chart 1</vt:lpstr>
      <vt:lpstr>C:\Users\Jim\Documents\Jim\Schools\Work 2014\E.Helena High School 3-14.xlsx!Assume!R3C1:R13C3</vt:lpstr>
      <vt:lpstr>C:\Users\Jim\Documents\Jim\Schools\Work 2014\E.Helena High School 3-14.xlsx!K-12 Chart1!R1C2:R19C7</vt:lpstr>
      <vt:lpstr>C:\Users\Jim\Documents\Jim\Schools\Work 2014\E.Helena High School 3-14.xlsx!Mill Impact!R1C1:R9C7</vt:lpstr>
      <vt:lpstr>C:\Users\Jim\Documents\Jim\Schools\Work 2014\E.Helena High School 3-14.xlsx!K-12 Chart 2!R3C2:R19C7</vt:lpstr>
      <vt:lpstr>C:\Users\Jim\Documents\Jim\Schools\Work 2014\E.Helena High School 3-14.xlsx!Mill Impact!R11C1:R20C7</vt:lpstr>
      <vt:lpstr>C:\Users\Jim\Documents\Jim\Schools\Work 2014\E.Helena High School 3-14.xlsx!FN!R4C1:R13C5</vt:lpstr>
      <vt:lpstr>C:\Users\Jim\Documents\Jim\Schools\Work 2014\E.Helena High School 3-14.xlsx!Debt Service GTB!R22C1:R28C5</vt:lpstr>
      <vt:lpstr>C:\Users\Jim\Documents\Jim\Schools\Work 2014\E.Helena High School 3-14.xlsx!Debt Service GTB!R30C1:R34C5</vt:lpstr>
      <vt:lpstr>C:\Users\Jim\Documents\Jim\Schools\Work 2014\E.Helena High School 3-14.xlsx!Debt Service GTB!R39C1:R44C5</vt:lpstr>
      <vt:lpstr>Taxpayer Impact of Creation of a New High School and K-12 District in East Helena. Jim Standaert May 5, 2014 443-0620 - jestandaert@yahoo.com</vt:lpstr>
      <vt:lpstr>Outline</vt:lpstr>
      <vt:lpstr>Very Rough Map of Current Helena HS and E. Helena Elementary</vt:lpstr>
      <vt:lpstr>Taxable Value Helena HS, Helena Elem &amp; E. Helena Elem 1994 - 2014</vt:lpstr>
      <vt:lpstr>Assumptions</vt:lpstr>
      <vt:lpstr>District General Fund Budgets – FY 2014 – Lowest Taxpayer Impact</vt:lpstr>
      <vt:lpstr>Create New East Helena High School – Mill Change Summary</vt:lpstr>
      <vt:lpstr>District General Fund Budgets – FY 2014 - Highest Taxpayer Impact (without a Vote)</vt:lpstr>
      <vt:lpstr>Create New East Helena High School – Mill Change Summary –Highest Taxpayer Impact (without a vote)</vt:lpstr>
      <vt:lpstr>State Fiscal Impact of Creation of New E. Helena K-12 District </vt:lpstr>
      <vt:lpstr>Why do State Costs go up in the Long Run</vt:lpstr>
      <vt:lpstr> Debt Service Guaranteed Tax Base Aid </vt:lpstr>
      <vt:lpstr> Debt Service Guaranteed Tax Base Aid </vt:lpstr>
      <vt:lpstr> Bonded Indebtedness Capacity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Jim Standaert</dc:creator>
  <cp:lastModifiedBy>Andy Garland</cp:lastModifiedBy>
  <cp:revision>49</cp:revision>
  <dcterms:created xsi:type="dcterms:W3CDTF">2014-05-01T19:41:14Z</dcterms:created>
  <dcterms:modified xsi:type="dcterms:W3CDTF">2014-05-06T22:47:26Z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